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1"/>
  </p:notes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58" r:id="rId18"/>
    <p:sldId id="275" r:id="rId19"/>
    <p:sldId id="259" r:id="rId20"/>
  </p:sldIdLst>
  <p:sldSz cx="9144000" cy="5143500" type="screen16x9"/>
  <p:notesSz cx="6858000" cy="9144000"/>
  <p:embeddedFontLst>
    <p:embeddedFont>
      <p:font typeface="Montserrat" panose="020B0604020202020204" charset="0"/>
      <p:regular r:id="rId22"/>
      <p:bold r:id="rId23"/>
      <p:italic r:id="rId24"/>
      <p:bold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5" d="100"/>
          <a:sy n="115" d="100"/>
        </p:scale>
        <p:origin x="684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0974909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5367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19990d88ad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19990d88ad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54676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9a82713d16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19a82713d16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59705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9990d88adb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9990d88adb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80416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abdelkader_djellal@yahoo.fr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683049" y="1778532"/>
            <a:ext cx="5067755" cy="1317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fr-FR" sz="2000" b="1" dirty="0" smtClean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Les contraintes de la mise en </a:t>
            </a:r>
            <a:r>
              <a:rPr lang="fr-FR" sz="2400" b="1" dirty="0" smtClean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œ</a:t>
            </a:r>
            <a:r>
              <a:rPr lang="fr-FR" sz="2000" b="1" dirty="0" smtClean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uvre de la nouvelle loi organique relative aux lois de finances</a:t>
            </a:r>
            <a:endParaRPr lang="en" sz="2000" b="1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4211562"/>
              </p:ext>
            </p:extLst>
          </p:nvPr>
        </p:nvGraphicFramePr>
        <p:xfrm>
          <a:off x="1131549" y="3294220"/>
          <a:ext cx="4104458" cy="1177913"/>
        </p:xfrm>
        <a:graphic>
          <a:graphicData uri="http://schemas.openxmlformats.org/drawingml/2006/table">
            <a:tbl>
              <a:tblPr rtl="1" firstRow="1" firstCol="1" bandRow="1"/>
              <a:tblGrid>
                <a:gridCol w="4104458"/>
              </a:tblGrid>
              <a:tr h="339211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400" b="1" i="0" u="none" strike="noStrike" cap="non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  <a:sym typeface="Arial"/>
                        </a:rPr>
                        <a:t>Présentée par : Dr OUDAI Moussa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9491">
                <a:tc>
                  <a:txBody>
                    <a:bodyPr/>
                    <a:lstStyle/>
                    <a:p>
                      <a:pPr algn="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Maitre de conférences (A)</a:t>
                      </a:r>
                      <a:endParaRPr lang="fr-FR" sz="1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0" i="0" u="none" strike="noStrike" cap="none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Ecole Supérieure de Commerce</a:t>
                      </a:r>
                      <a:endParaRPr lang="fr-FR" sz="1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9211">
                <a:tc>
                  <a:txBody>
                    <a:bodyPr/>
                    <a:lstStyle/>
                    <a:p>
                      <a:pPr algn="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u="sng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  <a:hlinkClick r:id="rId4"/>
                        </a:rPr>
                        <a:t>oudai.moussa@hotmail</a:t>
                      </a:r>
                      <a:r>
                        <a:rPr lang="fr-FR" sz="1400" b="1" i="0" u="sng" strike="noStrike" cap="non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  <a:sym typeface="Arial"/>
                          <a:hlinkClick r:id="rId4"/>
                        </a:rPr>
                        <a:t>.fr</a:t>
                      </a:r>
                      <a:endParaRPr lang="fr-FR" sz="1400" b="1" i="0" u="sng" strike="noStrike" cap="non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  <a:sym typeface="Arial"/>
                        <a:hlinkClick r:id="rId4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fr-FR" smtClean="0">
                <a:latin typeface="Times New Roman" pitchFamily="18" charset="0"/>
                <a:cs typeface="Times New Roman" pitchFamily="18" charset="0"/>
              </a:rPr>
              <a:pPr/>
              <a:t>10</a:t>
            </a:fld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1763688" y="123479"/>
            <a:ext cx="6624736" cy="792088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rtl="1"/>
            <a:r>
              <a:rPr lang="fr-FR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Contrainte 8 : Inventaire des immobilisations</a:t>
            </a:r>
          </a:p>
          <a:p>
            <a:pPr algn="ctr" rtl="1"/>
            <a:r>
              <a:rPr lang="fr-FR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Recensement et évaluation ?</a:t>
            </a:r>
            <a:endParaRPr lang="fr-FR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OUDAI Moussa_2\Desktop\ameubleme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1881" y="1347614"/>
            <a:ext cx="2232248" cy="2857500"/>
          </a:xfrm>
          <a:prstGeom prst="rect">
            <a:avLst/>
          </a:prstGeom>
          <a:noFill/>
        </p:spPr>
      </p:pic>
      <p:pic>
        <p:nvPicPr>
          <p:cNvPr id="1029" name="Picture 5" descr="C:\Users\OUDAI Moussa_2\Desktop\presentation-onousc-finale2017-avril-tr-8822876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577" y="1321097"/>
            <a:ext cx="2304256" cy="2834829"/>
          </a:xfrm>
          <a:prstGeom prst="rect">
            <a:avLst/>
          </a:prstGeom>
          <a:noFill/>
        </p:spPr>
      </p:pic>
      <p:sp>
        <p:nvSpPr>
          <p:cNvPr id="14" name="ZoneTexte 13"/>
          <p:cNvSpPr txBox="1"/>
          <p:nvPr/>
        </p:nvSpPr>
        <p:spPr>
          <a:xfrm>
            <a:off x="0" y="4515966"/>
            <a:ext cx="3456384" cy="33855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fr-FR" sz="1600" b="1" dirty="0" smtClean="0">
                <a:latin typeface="Times New Roman" pitchFamily="18" charset="0"/>
                <a:cs typeface="Times New Roman" pitchFamily="18" charset="0"/>
              </a:rPr>
              <a:t>Biens immeubles</a:t>
            </a:r>
            <a:endParaRPr lang="fr-FR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2915816" y="4515966"/>
            <a:ext cx="3456384" cy="33855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fr-FR" sz="1600" b="1" dirty="0" smtClean="0">
                <a:latin typeface="Times New Roman" pitchFamily="18" charset="0"/>
                <a:cs typeface="Times New Roman" pitchFamily="18" charset="0"/>
              </a:rPr>
              <a:t>Biens meubles</a:t>
            </a:r>
            <a:endParaRPr lang="fr-FR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5652120" y="4515966"/>
            <a:ext cx="3456384" cy="33855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fr-FR" sz="1600" b="1" dirty="0" smtClean="0">
                <a:latin typeface="Times New Roman" pitchFamily="18" charset="0"/>
                <a:cs typeface="Times New Roman" pitchFamily="18" charset="0"/>
              </a:rPr>
              <a:t>Prêts</a:t>
            </a:r>
            <a:endParaRPr lang="fr-FR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2" name="Picture 8" descr="Prêt immobilier : ces prêts annexes qui peuvent réduire le coût de votre  crédi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56177" y="1347615"/>
            <a:ext cx="2448272" cy="28803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7876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fr-FR" smtClean="0">
                <a:latin typeface="Times New Roman" pitchFamily="18" charset="0"/>
                <a:cs typeface="Times New Roman" pitchFamily="18" charset="0"/>
              </a:rPr>
              <a:pPr/>
              <a:t>11</a:t>
            </a:fld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1763688" y="123479"/>
            <a:ext cx="6624736" cy="792088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rtl="1"/>
            <a:r>
              <a:rPr lang="fr-FR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Contrainte 9 : Inventaire des immobilisations</a:t>
            </a:r>
          </a:p>
          <a:p>
            <a:pPr algn="ctr" rtl="1"/>
            <a:r>
              <a:rPr lang="fr-FR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Recensement et évaluation ?</a:t>
            </a:r>
            <a:endParaRPr lang="fr-FR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0" y="4515966"/>
            <a:ext cx="3456384" cy="33855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fr-FR" sz="1600" b="1" dirty="0" smtClean="0">
                <a:latin typeface="Times New Roman" pitchFamily="18" charset="0"/>
                <a:cs typeface="Times New Roman" pitchFamily="18" charset="0"/>
              </a:rPr>
              <a:t>Sous-sol</a:t>
            </a:r>
            <a:endParaRPr lang="fr-FR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5076056" y="4443959"/>
            <a:ext cx="3456384" cy="33855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fr-FR" sz="1600" b="1" dirty="0" smtClean="0">
                <a:latin typeface="Times New Roman" pitchFamily="18" charset="0"/>
                <a:cs typeface="Times New Roman" pitchFamily="18" charset="0"/>
              </a:rPr>
              <a:t>Réserves d’or et autres mines</a:t>
            </a:r>
            <a:endParaRPr lang="fr-FR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Schéma des divers types de gisements pétroliers (d'après un dessin de... |  Download Scientific Diagra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3568" y="1491630"/>
            <a:ext cx="2952328" cy="2808312"/>
          </a:xfrm>
          <a:prstGeom prst="rect">
            <a:avLst/>
          </a:prstGeom>
          <a:noFill/>
        </p:spPr>
      </p:pic>
      <p:pic>
        <p:nvPicPr>
          <p:cNvPr id="28675" name="Picture 3" descr="C:\Users\OUDAI Moussa_2\Desktop\o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96409" y="1419623"/>
            <a:ext cx="3120008" cy="27363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7876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1763688" y="123479"/>
            <a:ext cx="6624736" cy="792088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rtl="1"/>
            <a:r>
              <a:rPr lang="fr-FR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Contrainte 10 : Inventaire des stocks</a:t>
            </a:r>
          </a:p>
          <a:p>
            <a:pPr algn="ctr" rtl="1"/>
            <a:r>
              <a:rPr lang="fr-FR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Recensement et évaluation ?</a:t>
            </a:r>
            <a:endParaRPr lang="fr-FR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7" name="Picture 1" descr="C:\Users\OUDAI Moussa_2\Desktop\B9713040756Z.1_20170902124923_000+GAB9MA082.2-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577" y="1491631"/>
            <a:ext cx="3754760" cy="2890639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2843808" y="4609461"/>
            <a:ext cx="3456384" cy="33855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fr-FR" sz="1600" b="1" dirty="0" smtClean="0">
                <a:latin typeface="Times New Roman" pitchFamily="18" charset="0"/>
                <a:cs typeface="Times New Roman" pitchFamily="18" charset="0"/>
              </a:rPr>
              <a:t>Fournitures</a:t>
            </a:r>
            <a:endParaRPr lang="fr-FR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Ruban A4 pour imprimante portable, adapté aux imprimantes MT800 MT800Q |  AliExpres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8024" y="1491631"/>
            <a:ext cx="3600400" cy="28803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7876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fr-FR" smtClean="0">
                <a:latin typeface="Times New Roman" pitchFamily="18" charset="0"/>
                <a:cs typeface="Times New Roman" pitchFamily="18" charset="0"/>
              </a:rPr>
              <a:pPr/>
              <a:t>13</a:t>
            </a:fld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1763688" y="123479"/>
            <a:ext cx="6624736" cy="792088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rtl="1"/>
            <a:r>
              <a:rPr lang="fr-FR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Contrainte 11 : Inventaire des créances</a:t>
            </a:r>
          </a:p>
          <a:p>
            <a:pPr algn="ctr" rtl="1"/>
            <a:r>
              <a:rPr lang="fr-FR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Recensement et évaluation ?</a:t>
            </a:r>
            <a:endParaRPr lang="fr-FR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Les créances fiscales impayées dépassent les 50%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536" y="1491630"/>
            <a:ext cx="3888432" cy="2736304"/>
          </a:xfrm>
          <a:prstGeom prst="rect">
            <a:avLst/>
          </a:prstGeom>
          <a:noFill/>
        </p:spPr>
      </p:pic>
      <p:pic>
        <p:nvPicPr>
          <p:cNvPr id="3076" name="Picture 4" descr="Pourquoi la formation professionnelle est-elle importante ?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60032" y="1491630"/>
            <a:ext cx="3923928" cy="2736304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395536" y="4609461"/>
            <a:ext cx="3456384" cy="33855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fr-FR" sz="1600" b="1" dirty="0" smtClean="0">
                <a:latin typeface="Times New Roman" pitchFamily="18" charset="0"/>
                <a:cs typeface="Times New Roman" pitchFamily="18" charset="0"/>
              </a:rPr>
              <a:t>Créances fiscales</a:t>
            </a:r>
            <a:endParaRPr lang="fr-FR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932040" y="4587975"/>
            <a:ext cx="3456384" cy="33855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fr-FR" sz="1600" b="1" dirty="0" smtClean="0">
                <a:latin typeface="Times New Roman" pitchFamily="18" charset="0"/>
                <a:cs typeface="Times New Roman" pitchFamily="18" charset="0"/>
              </a:rPr>
              <a:t>Créances hors budget</a:t>
            </a:r>
            <a:endParaRPr lang="fr-FR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76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fr-FR" smtClean="0">
                <a:latin typeface="Times New Roman" pitchFamily="18" charset="0"/>
                <a:cs typeface="Times New Roman" pitchFamily="18" charset="0"/>
              </a:rPr>
              <a:pPr/>
              <a:t>14</a:t>
            </a:fld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1763688" y="123479"/>
            <a:ext cx="6624736" cy="792088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rtl="1"/>
            <a:r>
              <a:rPr lang="fr-FR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Contrainte 12 : Inventaire des dettes</a:t>
            </a:r>
          </a:p>
          <a:p>
            <a:pPr algn="ctr" rtl="1"/>
            <a:r>
              <a:rPr lang="fr-FR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Recensement et évaluation ?</a:t>
            </a:r>
            <a:endParaRPr lang="fr-FR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omment fonctionne la clause de transférabilité d'un emprunt immobilier ? -  Meilleurtaux.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536" y="1419623"/>
            <a:ext cx="2376264" cy="3009901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611561" y="4609461"/>
            <a:ext cx="4464496" cy="33855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fr-FR" sz="1600" b="1" dirty="0" smtClean="0">
                <a:latin typeface="Times New Roman" pitchFamily="18" charset="0"/>
                <a:cs typeface="Times New Roman" pitchFamily="18" charset="0"/>
              </a:rPr>
              <a:t>Emprunts et autres dettes à long terme</a:t>
            </a:r>
            <a:endParaRPr lang="fr-FR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2" name="AutoShape 4" descr="Banque mondiale : baisse de la dette extérieure de l'Algérie - Algerie E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4" name="AutoShape 6" descr="Banque mondiale : baisse de la dette extérieure de l'Algérie - Algerie E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5" name="Picture 7" descr="C:\Users\OUDAI Moussa_2\Desktop\téléchargement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1801" y="1635646"/>
            <a:ext cx="2304256" cy="2808312"/>
          </a:xfrm>
          <a:prstGeom prst="rect">
            <a:avLst/>
          </a:prstGeom>
          <a:noFill/>
        </p:spPr>
      </p:pic>
      <p:pic>
        <p:nvPicPr>
          <p:cNvPr id="2057" name="Picture 9" descr="Le groupe cherche à récupérer une facture non payée de 178 milliards de  dinars : Electricité et gaz, l'argent de Sonelgaz dans la nature -  REPORTERS ALGERI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80112" y="1419622"/>
            <a:ext cx="2232248" cy="3041526"/>
          </a:xfrm>
          <a:prstGeom prst="rect">
            <a:avLst/>
          </a:prstGeom>
          <a:noFill/>
        </p:spPr>
      </p:pic>
      <p:sp>
        <p:nvSpPr>
          <p:cNvPr id="12" name="ZoneTexte 11"/>
          <p:cNvSpPr txBox="1"/>
          <p:nvPr/>
        </p:nvSpPr>
        <p:spPr>
          <a:xfrm>
            <a:off x="5148064" y="4537452"/>
            <a:ext cx="3456384" cy="33855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fr-FR" sz="1600" b="1" dirty="0" smtClean="0">
                <a:latin typeface="Times New Roman" pitchFamily="18" charset="0"/>
                <a:cs typeface="Times New Roman" pitchFamily="18" charset="0"/>
              </a:rPr>
              <a:t>Dettes fournisseurs</a:t>
            </a:r>
            <a:endParaRPr lang="fr-FR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76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fr-FR" smtClean="0">
                <a:latin typeface="Times New Roman" pitchFamily="18" charset="0"/>
                <a:cs typeface="Times New Roman" pitchFamily="18" charset="0"/>
              </a:rPr>
              <a:pPr/>
              <a:t>15</a:t>
            </a:fld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1547665" y="195486"/>
            <a:ext cx="6984776" cy="864096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rtl="1"/>
            <a:r>
              <a:rPr lang="fr-FR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Contrainte 13 : Formation du personnel face au délai de mise en œuvre de la LOLF</a:t>
            </a:r>
            <a:endParaRPr lang="fr-FR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0" y="2067695"/>
            <a:ext cx="2304256" cy="33855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fr-FR" sz="1600" b="1" dirty="0" smtClean="0">
                <a:latin typeface="Times New Roman" pitchFamily="18" charset="0"/>
                <a:cs typeface="Times New Roman" pitchFamily="18" charset="0"/>
              </a:rPr>
              <a:t>LOLF</a:t>
            </a:r>
            <a:endParaRPr lang="fr-FR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3" name="Picture 3" descr="Type 3d blanc hinking avec les points d'interrogation rouges au-dessus de sa tête"/>
          <p:cNvPicPr>
            <a:picLocks noChangeAspect="1" noChangeArrowheads="1"/>
          </p:cNvPicPr>
          <p:nvPr/>
        </p:nvPicPr>
        <p:blipFill>
          <a:blip r:embed="rId2"/>
          <a:srcRect l="4547" r="8629" b="12315"/>
          <a:stretch>
            <a:fillRect/>
          </a:stretch>
        </p:blipFill>
        <p:spPr bwMode="auto">
          <a:xfrm>
            <a:off x="1547664" y="1419622"/>
            <a:ext cx="5112568" cy="3024336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3131841" y="1275606"/>
            <a:ext cx="2304256" cy="33855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fr-FR" sz="1600" b="1" dirty="0" smtClean="0">
                <a:latin typeface="Times New Roman" pitchFamily="18" charset="0"/>
                <a:cs typeface="Times New Roman" pitchFamily="18" charset="0"/>
              </a:rPr>
              <a:t>IPSAS</a:t>
            </a:r>
            <a:endParaRPr lang="fr-FR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796137" y="1945164"/>
            <a:ext cx="2304256" cy="33855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fr-FR" sz="1600" b="1" dirty="0" smtClean="0">
                <a:latin typeface="Times New Roman" pitchFamily="18" charset="0"/>
                <a:cs typeface="Times New Roman" pitchFamily="18" charset="0"/>
              </a:rPr>
              <a:t>ERP</a:t>
            </a:r>
            <a:endParaRPr lang="fr-FR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899593" y="4465445"/>
            <a:ext cx="7416824" cy="33855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fr-FR" sz="1600" b="1" dirty="0" smtClean="0">
                <a:latin typeface="Times New Roman" pitchFamily="18" charset="0"/>
                <a:cs typeface="Times New Roman" pitchFamily="18" charset="0"/>
              </a:rPr>
              <a:t>Acteurs d’exécution des opérations de recettes et de dépenses</a:t>
            </a:r>
            <a:endParaRPr lang="fr-FR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76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fr-FR" smtClean="0">
                <a:latin typeface="Times New Roman" pitchFamily="18" charset="0"/>
                <a:cs typeface="Times New Roman" pitchFamily="18" charset="0"/>
              </a:rPr>
              <a:pPr/>
              <a:t>16</a:t>
            </a:fld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1547665" y="195486"/>
            <a:ext cx="6984776" cy="864096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rtl="1"/>
            <a:r>
              <a:rPr lang="fr-FR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Contrainte 14 : Crise sanitaire COVID 19</a:t>
            </a:r>
            <a:endParaRPr lang="fr-FR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0" y="1465022"/>
            <a:ext cx="2304256" cy="33855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fr-FR" sz="1600" b="1" dirty="0" smtClean="0">
                <a:latin typeface="Times New Roman" pitchFamily="18" charset="0"/>
                <a:cs typeface="Times New Roman" pitchFamily="18" charset="0"/>
              </a:rPr>
              <a:t>Confinement</a:t>
            </a:r>
            <a:endParaRPr lang="fr-FR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131841" y="1275606"/>
            <a:ext cx="2304256" cy="33855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fr-FR" sz="1600" b="1" dirty="0" smtClean="0">
                <a:latin typeface="Times New Roman" pitchFamily="18" charset="0"/>
                <a:cs typeface="Times New Roman" pitchFamily="18" charset="0"/>
              </a:rPr>
              <a:t>Travail à distance</a:t>
            </a:r>
            <a:endParaRPr lang="fr-FR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764964" y="1384055"/>
            <a:ext cx="2304256" cy="584773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fr-FR" sz="1600" b="1" dirty="0" smtClean="0">
                <a:latin typeface="Times New Roman" pitchFamily="18" charset="0"/>
                <a:cs typeface="Times New Roman" pitchFamily="18" charset="0"/>
              </a:rPr>
              <a:t>Gel des regroupements en </a:t>
            </a:r>
            <a:r>
              <a:rPr lang="fr-FR" sz="1600" b="1" dirty="0" err="1" smtClean="0">
                <a:latin typeface="Times New Roman" pitchFamily="18" charset="0"/>
                <a:cs typeface="Times New Roman" pitchFamily="18" charset="0"/>
              </a:rPr>
              <a:t>présentiel</a:t>
            </a:r>
            <a:endParaRPr lang="fr-FR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899593" y="4465445"/>
            <a:ext cx="7416824" cy="33855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fr-FR" sz="1600" b="1" dirty="0" smtClean="0">
                <a:latin typeface="Times New Roman" pitchFamily="18" charset="0"/>
                <a:cs typeface="Times New Roman" pitchFamily="18" charset="0"/>
              </a:rPr>
              <a:t>Crise sanitaire COVID 19 durant la période 2020-2021</a:t>
            </a:r>
            <a:endParaRPr lang="fr-FR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Les risques de blanchiment de capitaux et de financement du terrorisme liés  à la crise sanitaire et économique de la pandémie COVID-19 - Analyse  typologique des principaux risques identifiés | economie.gouv.f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74773" y="2140527"/>
            <a:ext cx="2258508" cy="1906409"/>
          </a:xfrm>
          <a:prstGeom prst="rect">
            <a:avLst/>
          </a:prstGeom>
          <a:noFill/>
        </p:spPr>
      </p:pic>
      <p:pic>
        <p:nvPicPr>
          <p:cNvPr id="1028" name="Picture 4" descr="Covid-19 : accueil des enfants de personnels soignants indispensables à la  gestion de la crise sanitaire - Beaugenc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2936" y="1995051"/>
            <a:ext cx="2135981" cy="1937905"/>
          </a:xfrm>
          <a:prstGeom prst="rect">
            <a:avLst/>
          </a:prstGeom>
          <a:noFill/>
        </p:spPr>
      </p:pic>
      <p:pic>
        <p:nvPicPr>
          <p:cNvPr id="1030" name="Picture 6" descr="إرادة-أخبار,11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02037" y="2068441"/>
            <a:ext cx="1982390" cy="19424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7876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/>
          <p:nvPr/>
        </p:nvSpPr>
        <p:spPr>
          <a:xfrm>
            <a:off x="4397881" y="1786828"/>
            <a:ext cx="3888300" cy="1458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 smtClean="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Quelles sont les recommandations possibles aux contraintes de mise en oeuvre de la LOLF en Algérie ?</a:t>
            </a:r>
            <a:endParaRPr sz="1800" b="1" dirty="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3" name="Rectangle à coins arrondis 2"/>
          <p:cNvSpPr/>
          <p:nvPr/>
        </p:nvSpPr>
        <p:spPr>
          <a:xfrm>
            <a:off x="107504" y="746506"/>
            <a:ext cx="8784975" cy="57606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just"/>
            <a:r>
              <a:rPr lang="fr-FR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Mise en place d’un cadre juridique régissant la comptabilité générale comme prévu par les dispositions des articles 81 et 82 de la LOLF ;</a:t>
            </a:r>
            <a:endParaRPr lang="fr-FR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07505" y="2926286"/>
            <a:ext cx="8784976" cy="43204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just"/>
            <a:r>
              <a:rPr lang="fr-FR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Mise en place des NCE, du PCE, des règles de fonctionnement et de présentation des comptes ;</a:t>
            </a:r>
            <a:endParaRPr lang="fr-FR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107504" y="2400100"/>
            <a:ext cx="8784885" cy="43204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r>
              <a:rPr lang="fr-FR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Mise en place de guides de performance et de comptabilité ;</a:t>
            </a:r>
            <a:endParaRPr lang="fr-FR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107505" y="4515966"/>
            <a:ext cx="8784884" cy="43204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r>
              <a:rPr lang="fr-FR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 formation du personnel intervenant dans la chaine d’exécution des opérations budgétaires.</a:t>
            </a:r>
            <a:endParaRPr lang="fr-FR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107504" y="3435847"/>
            <a:ext cx="8784975" cy="50405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just"/>
            <a:r>
              <a:rPr lang="fr-FR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Mise en place d’un système intégré de gestion budgétaire et comptable de l’Etat afin de faciliter notamment la consolidation des comptes ;</a:t>
            </a:r>
            <a:endParaRPr lang="fr-FR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107504" y="1915472"/>
            <a:ext cx="8784975" cy="43204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just"/>
            <a:r>
              <a:rPr lang="fr-FR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Utilisation des expériences étrangères réussies (Canada / France / Gabon) ;</a:t>
            </a:r>
            <a:endParaRPr lang="fr-FR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1907704" y="109552"/>
            <a:ext cx="6048672" cy="504056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rtl="1"/>
            <a:r>
              <a:rPr lang="fr-FR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Recommandations</a:t>
            </a:r>
            <a:endParaRPr lang="fr-FR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107505" y="4011910"/>
            <a:ext cx="8784884" cy="43204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r>
              <a:rPr lang="fr-FR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Accélération du processus  d’inventaire des biens de l’Etat.</a:t>
            </a:r>
            <a:endParaRPr lang="fr-FR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107414" y="1389286"/>
            <a:ext cx="8784975" cy="43204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just"/>
            <a:r>
              <a:rPr lang="fr-FR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Création d’une instance de normalisation en comptabilité publique à l’instar des autres pays </a:t>
            </a:r>
            <a:r>
              <a:rPr lang="fr-FR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fr-FR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8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/>
          <p:nvPr/>
        </p:nvSpPr>
        <p:spPr>
          <a:xfrm>
            <a:off x="730260" y="2571750"/>
            <a:ext cx="45228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Merci</a:t>
            </a:r>
            <a:endParaRPr sz="2500" b="1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/>
        </p:nvSpPr>
        <p:spPr>
          <a:xfrm>
            <a:off x="321809" y="1815428"/>
            <a:ext cx="3888300" cy="1034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 smtClean="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Quelles </a:t>
            </a:r>
            <a:r>
              <a:rPr lang="en" sz="1600" b="1" dirty="0" smtClean="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sont les contraintes de la mise en oeuvre de la LOLF en Algérie ?</a:t>
            </a:r>
            <a:endParaRPr sz="1600" b="1" dirty="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1403649" y="123479"/>
            <a:ext cx="6984776" cy="792088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rtl="1"/>
            <a:r>
              <a:rPr lang="fr-FR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Contrainte 1 : Vulgarisation des exigences de la LOLF</a:t>
            </a:r>
            <a:endParaRPr lang="fr-FR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3347864" y="3363839"/>
          <a:ext cx="1944216" cy="1460699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944216"/>
              </a:tblGrid>
              <a:tr h="47782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 smtClean="0"/>
                        <a:t>Certification des comptes</a:t>
                      </a:r>
                      <a:endParaRPr lang="fr-FR" sz="11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1435" marR="51435" marT="0" marB="0"/>
                </a:tc>
              </a:tr>
              <a:tr h="982871">
                <a:tc>
                  <a:txBody>
                    <a:bodyPr/>
                    <a:lstStyle/>
                    <a:p>
                      <a:pPr marL="0" indent="53657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 smtClean="0"/>
                        <a:t>Sincérité</a:t>
                      </a:r>
                    </a:p>
                    <a:p>
                      <a:pPr marL="0" indent="53657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 smtClean="0"/>
                        <a:t>Régularité</a:t>
                      </a:r>
                      <a:r>
                        <a:rPr lang="fr-FR" sz="1400" baseline="0" dirty="0" smtClean="0"/>
                        <a:t> </a:t>
                      </a:r>
                    </a:p>
                    <a:p>
                      <a:pPr marL="0" indent="53657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400" baseline="0" dirty="0" smtClean="0"/>
                        <a:t>Image fidèle</a:t>
                      </a: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1435" marR="51435" marT="0" marB="0"/>
                </a:tc>
              </a:tr>
            </a:tbl>
          </a:graphicData>
        </a:graphic>
      </p:graphicFrame>
      <p:graphicFrame>
        <p:nvGraphicFramePr>
          <p:cNvPr id="8" name="Tableau 7"/>
          <p:cNvGraphicFramePr>
            <a:graphicFrameLocks noGrp="1"/>
          </p:cNvGraphicFramePr>
          <p:nvPr/>
        </p:nvGraphicFramePr>
        <p:xfrm>
          <a:off x="3059832" y="1347614"/>
          <a:ext cx="2232248" cy="1804470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2232248"/>
              </a:tblGrid>
              <a:tr h="5014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 smtClean="0"/>
                        <a:t>Nouvelle classification des charges</a:t>
                      </a:r>
                      <a:endParaRPr lang="fr-FR" sz="11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1435" marR="51435" marT="0" marB="0"/>
                </a:tc>
              </a:tr>
              <a:tr h="1303020">
                <a:tc>
                  <a:txBody>
                    <a:bodyPr/>
                    <a:lstStyle/>
                    <a:p>
                      <a:pPr marL="0" indent="268288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400" b="0" i="0" u="none" strike="noStrike" cap="none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Par activité</a:t>
                      </a:r>
                    </a:p>
                    <a:p>
                      <a:pPr marL="0" indent="268288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400" b="0" i="0" u="none" strike="noStrike" cap="none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Par nature économique</a:t>
                      </a:r>
                    </a:p>
                    <a:p>
                      <a:pPr marL="0" indent="268288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400" b="0" i="0" u="none" strike="noStrike" cap="none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Par grandes fonctions</a:t>
                      </a:r>
                    </a:p>
                    <a:p>
                      <a:pPr marL="0" indent="268288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400" b="0" i="0" u="none" strike="noStrike" cap="none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Par entité</a:t>
                      </a:r>
                      <a:endParaRPr lang="fr-FR" sz="1400" b="0" i="0" u="none" strike="noStrike" cap="none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51435" marR="51435" marT="0" marB="0"/>
                </a:tc>
              </a:tr>
            </a:tbl>
          </a:graphicData>
        </a:graphic>
      </p:graphicFrame>
      <p:graphicFrame>
        <p:nvGraphicFramePr>
          <p:cNvPr id="9" name="Tableau 8"/>
          <p:cNvGraphicFramePr>
            <a:graphicFrameLocks noGrp="1"/>
          </p:cNvGraphicFramePr>
          <p:nvPr/>
        </p:nvGraphicFramePr>
        <p:xfrm>
          <a:off x="5796137" y="1347614"/>
          <a:ext cx="2952328" cy="1728192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2952328"/>
              </a:tblGrid>
              <a:tr h="54177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 smtClean="0"/>
                        <a:t>Nouvelles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 smtClean="0"/>
                        <a:t>comptabilités</a:t>
                      </a:r>
                      <a:endParaRPr lang="fr-FR" sz="11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1435" marR="51435" marT="0" marB="0"/>
                </a:tc>
              </a:tr>
              <a:tr h="1186416">
                <a:tc>
                  <a:txBody>
                    <a:bodyPr/>
                    <a:lstStyle/>
                    <a:p>
                      <a:pPr marL="0" indent="9525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 smtClean="0"/>
                        <a:t>Comptabilité budgétaire</a:t>
                      </a:r>
                    </a:p>
                    <a:p>
                      <a:pPr marL="0" indent="9525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 smtClean="0"/>
                        <a:t>Comptabilité générale</a:t>
                      </a:r>
                      <a:endParaRPr lang="fr-FR" sz="1400" baseline="0" dirty="0" smtClean="0"/>
                    </a:p>
                    <a:p>
                      <a:pPr marL="0" indent="9525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400" baseline="0" dirty="0" smtClean="0"/>
                        <a:t>Comptabilité d’analyse des coûts</a:t>
                      </a: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1435" marR="51435" marT="0" marB="0"/>
                </a:tc>
              </a:tr>
            </a:tbl>
          </a:graphicData>
        </a:graphic>
      </p:graphicFrame>
      <p:graphicFrame>
        <p:nvGraphicFramePr>
          <p:cNvPr id="11" name="Tableau 10"/>
          <p:cNvGraphicFramePr>
            <a:graphicFrameLocks noGrp="1"/>
          </p:cNvGraphicFramePr>
          <p:nvPr/>
        </p:nvGraphicFramePr>
        <p:xfrm>
          <a:off x="251521" y="1347614"/>
          <a:ext cx="2232248" cy="1804470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2232248"/>
              </a:tblGrid>
              <a:tr h="5014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 smtClean="0"/>
                        <a:t>Nouveaux</a:t>
                      </a:r>
                      <a:r>
                        <a:rPr lang="fr-FR" sz="1400" b="1" baseline="0" dirty="0" smtClean="0"/>
                        <a:t> principes budgétaires</a:t>
                      </a:r>
                      <a:endParaRPr lang="fr-FR" sz="11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1435" marR="51435" marT="0" marB="0"/>
                </a:tc>
              </a:tr>
              <a:tr h="1303020">
                <a:tc>
                  <a:txBody>
                    <a:bodyPr/>
                    <a:lstStyle/>
                    <a:p>
                      <a:pPr marL="0" indent="268288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400" b="0" i="0" u="none" strike="noStrike" cap="none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Sincérité</a:t>
                      </a:r>
                    </a:p>
                    <a:p>
                      <a:pPr marL="0" indent="268288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400" b="0" i="0" u="none" strike="noStrike" cap="none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Transparence</a:t>
                      </a:r>
                    </a:p>
                    <a:p>
                      <a:pPr marL="0" indent="268288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400" b="0" i="0" u="none" strike="noStrike" cap="none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Performance</a:t>
                      </a:r>
                    </a:p>
                    <a:p>
                      <a:pPr marL="0" indent="268288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400" b="0" i="0" u="none" strike="noStrike" cap="none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Soutenabilité</a:t>
                      </a:r>
                      <a:endParaRPr lang="fr-FR" sz="1400" b="0" i="0" u="none" strike="noStrike" cap="none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51435" marR="51435" marT="0" marB="0"/>
                </a:tc>
              </a:tr>
            </a:tbl>
          </a:graphicData>
        </a:graphic>
      </p:graphicFrame>
      <p:sp>
        <p:nvSpPr>
          <p:cNvPr id="12" name="Flèche droite 11"/>
          <p:cNvSpPr/>
          <p:nvPr/>
        </p:nvSpPr>
        <p:spPr>
          <a:xfrm>
            <a:off x="2627784" y="2211711"/>
            <a:ext cx="36004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fr-FR"/>
          </a:p>
        </p:txBody>
      </p:sp>
      <p:sp>
        <p:nvSpPr>
          <p:cNvPr id="13" name="Flèche droite 12"/>
          <p:cNvSpPr/>
          <p:nvPr/>
        </p:nvSpPr>
        <p:spPr>
          <a:xfrm>
            <a:off x="5436097" y="2139702"/>
            <a:ext cx="28803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fr-FR"/>
          </a:p>
        </p:txBody>
      </p:sp>
      <p:sp>
        <p:nvSpPr>
          <p:cNvPr id="15" name="Flèche droite 14"/>
          <p:cNvSpPr/>
          <p:nvPr/>
        </p:nvSpPr>
        <p:spPr>
          <a:xfrm>
            <a:off x="216024" y="3939903"/>
            <a:ext cx="305983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fr-FR"/>
          </a:p>
        </p:txBody>
      </p:sp>
      <p:sp>
        <p:nvSpPr>
          <p:cNvPr id="16" name="Flèche gauche 15"/>
          <p:cNvSpPr/>
          <p:nvPr/>
        </p:nvSpPr>
        <p:spPr>
          <a:xfrm>
            <a:off x="5364089" y="3867895"/>
            <a:ext cx="3384376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fr-FR"/>
          </a:p>
        </p:txBody>
      </p:sp>
      <p:sp>
        <p:nvSpPr>
          <p:cNvPr id="18" name="Arc plein 17"/>
          <p:cNvSpPr/>
          <p:nvPr/>
        </p:nvSpPr>
        <p:spPr>
          <a:xfrm rot="5400000">
            <a:off x="7812361" y="2787774"/>
            <a:ext cx="1800200" cy="792088"/>
          </a:xfrm>
          <a:prstGeom prst="blockArc">
            <a:avLst>
              <a:gd name="adj1" fmla="val 10951294"/>
              <a:gd name="adj2" fmla="val 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9" name="Arc plein 18"/>
          <p:cNvSpPr/>
          <p:nvPr/>
        </p:nvSpPr>
        <p:spPr>
          <a:xfrm rot="16200000">
            <a:off x="-597131" y="2947237"/>
            <a:ext cx="1769310" cy="648072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76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323528" y="3291831"/>
            <a:ext cx="8352927" cy="72008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just"/>
            <a:r>
              <a:rPr lang="fr-FR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Nécessite de mise en œuvre des dispositions des articles 81 et 82 de la LOLF, notamment afférent à la comptabilité générale </a:t>
            </a:r>
            <a:endParaRPr lang="fr-FR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395537" y="1923678"/>
            <a:ext cx="8352927" cy="64807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just"/>
            <a:r>
              <a:rPr lang="fr-FR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Incompatibilité de la loi n° 90-21 du 15/08/1990, relative à la comptabilité publique et la LOLF remplaçant la loi n° 84-17 du 07/07/1984, relative aux lois de finances ;</a:t>
            </a:r>
            <a:endParaRPr lang="fr-FR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1403649" y="339503"/>
            <a:ext cx="6984776" cy="792088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rtl="1"/>
            <a:r>
              <a:rPr lang="fr-FR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Contrainte 2 : Cadre juridique relatif à la comptabilité publique</a:t>
            </a:r>
            <a:endParaRPr lang="fr-FR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76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1547665" y="195486"/>
            <a:ext cx="6984776" cy="864096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rtl="1"/>
            <a:r>
              <a:rPr lang="fr-FR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Contrainte 3 : Définition du périmètre d’intervention ordonnateur et comptable public</a:t>
            </a:r>
            <a:endParaRPr lang="fr-FR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1009105" y="1540601"/>
          <a:ext cx="6901272" cy="2874691"/>
        </p:xfrm>
        <a:graphic>
          <a:graphicData uri="http://schemas.openxmlformats.org/drawingml/2006/table">
            <a:tbl>
              <a:tblPr/>
              <a:tblGrid>
                <a:gridCol w="1577341"/>
                <a:gridCol w="176349"/>
                <a:gridCol w="1371600"/>
                <a:gridCol w="176348"/>
                <a:gridCol w="1876545"/>
                <a:gridCol w="210247"/>
                <a:gridCol w="1512842"/>
              </a:tblGrid>
              <a:tr h="601492">
                <a:tc grid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  <a:tabLst>
                          <a:tab pos="1314450" algn="l"/>
                        </a:tabLst>
                      </a:pPr>
                      <a:r>
                        <a:rPr lang="fr-FR" sz="1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Comptabilité budgétaire</a:t>
                      </a:r>
                      <a:endParaRPr lang="fr-FR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  <a:tabLst>
                          <a:tab pos="1314450" algn="l"/>
                        </a:tabLst>
                      </a:pPr>
                      <a:endParaRPr lang="fr-FR" sz="11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  <a:tabLst>
                          <a:tab pos="1314450" algn="l"/>
                        </a:tabLst>
                      </a:pPr>
                      <a:endParaRPr lang="fr-FR" sz="11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757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  <a:tabLst>
                          <a:tab pos="1314450" algn="l"/>
                        </a:tabLst>
                      </a:pPr>
                      <a:endParaRPr lang="fr-FR" sz="11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  <a:tabLst>
                          <a:tab pos="1314450" algn="l"/>
                        </a:tabLst>
                      </a:pPr>
                      <a:endParaRPr lang="fr-FR" sz="11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  <a:tabLst>
                          <a:tab pos="1314450" algn="l"/>
                        </a:tabLst>
                      </a:pPr>
                      <a:endParaRPr lang="fr-FR" sz="11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  <a:tabLst>
                          <a:tab pos="1314450" algn="l"/>
                        </a:tabLst>
                      </a:pPr>
                      <a:endParaRPr lang="fr-FR" sz="11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  <a:tabLst>
                          <a:tab pos="1314450" algn="l"/>
                        </a:tabLst>
                      </a:pPr>
                      <a:endParaRPr lang="fr-FR" sz="11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  <a:tabLst>
                          <a:tab pos="1314450" algn="l"/>
                        </a:tabLst>
                      </a:pPr>
                      <a:endParaRPr lang="fr-FR" sz="11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  <a:tabLst>
                          <a:tab pos="1314450" algn="l"/>
                        </a:tabLst>
                      </a:pPr>
                      <a:endParaRPr lang="fr-FR" sz="11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342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  <a:tabLst>
                          <a:tab pos="1314450" algn="l"/>
                        </a:tabLst>
                      </a:pPr>
                      <a:r>
                        <a:rPr lang="fr-FR" sz="18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Engagement</a:t>
                      </a:r>
                      <a:endParaRPr lang="fr-FR" sz="11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65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  <a:tabLst>
                          <a:tab pos="1314450" algn="l"/>
                        </a:tabLst>
                      </a:pPr>
                      <a:endParaRPr lang="fr-FR" sz="11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  <a:tabLst>
                          <a:tab pos="1314450" algn="l"/>
                        </a:tabLst>
                      </a:pPr>
                      <a:r>
                        <a:rPr lang="fr-FR" sz="18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Liquidation</a:t>
                      </a:r>
                      <a:endParaRPr lang="fr-FR" sz="11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442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  <a:tabLst>
                          <a:tab pos="1314450" algn="l"/>
                        </a:tabLst>
                      </a:pPr>
                      <a:endParaRPr lang="fr-FR" sz="11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  <a:tabLst>
                          <a:tab pos="1314450" algn="l"/>
                        </a:tabLst>
                      </a:pPr>
                      <a:r>
                        <a:rPr lang="fr-FR" sz="18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Ordonnancement</a:t>
                      </a:r>
                      <a:endParaRPr lang="fr-FR" sz="11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  <a:tabLst>
                          <a:tab pos="1314450" algn="l"/>
                        </a:tabLst>
                      </a:pPr>
                      <a:endParaRPr lang="fr-FR" sz="11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  <a:tabLst>
                          <a:tab pos="1314450" algn="l"/>
                        </a:tabLst>
                      </a:pPr>
                      <a:r>
                        <a:rPr lang="fr-FR" sz="18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Paiement</a:t>
                      </a:r>
                      <a:endParaRPr lang="fr-FR" sz="11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</a:tr>
              <a:tr h="378776">
                <a:tc rowSpan="2"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  <a:tabLst>
                          <a:tab pos="1314450" algn="l"/>
                        </a:tabLst>
                      </a:pPr>
                      <a:endParaRPr lang="fr-FR" sz="11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  <a:tabLst>
                          <a:tab pos="1314450" algn="l"/>
                        </a:tabLst>
                      </a:pPr>
                      <a:endParaRPr lang="fr-FR" sz="11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  <a:tabLst>
                          <a:tab pos="1314450" algn="l"/>
                        </a:tabLst>
                      </a:pPr>
                      <a:endParaRPr lang="fr-FR" sz="11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  <a:tabLst>
                          <a:tab pos="1314450" algn="l"/>
                        </a:tabLst>
                      </a:pPr>
                      <a:endParaRPr lang="fr-FR" sz="11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  <a:tabLst>
                          <a:tab pos="1314450" algn="l"/>
                        </a:tabLst>
                      </a:pPr>
                      <a:endParaRPr lang="fr-FR" sz="11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  <a:tabLst>
                          <a:tab pos="1314450" algn="l"/>
                        </a:tabLst>
                      </a:pPr>
                      <a:endParaRPr lang="fr-FR" sz="11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  <a:tabLst>
                          <a:tab pos="1314450" algn="l"/>
                        </a:tabLst>
                      </a:pPr>
                      <a:endParaRPr lang="fr-FR" sz="11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63422">
                <a:tc gridSpan="3" v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  <a:tabLst>
                          <a:tab pos="1314450" algn="l"/>
                        </a:tabLst>
                      </a:pPr>
                      <a:endParaRPr lang="fr-FR" sz="11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  <a:tabLst>
                          <a:tab pos="1314450" algn="l"/>
                        </a:tabLst>
                      </a:pPr>
                      <a:endParaRPr lang="fr-FR" sz="11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  <a:tabLst>
                          <a:tab pos="1314450" algn="l"/>
                        </a:tabLst>
                      </a:pPr>
                      <a:endParaRPr lang="fr-FR" sz="11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  <a:tabLst>
                          <a:tab pos="1314450" algn="l"/>
                        </a:tabLst>
                      </a:pPr>
                      <a:endParaRPr lang="fr-FR" sz="110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  <a:tabLst>
                          <a:tab pos="1314450" algn="l"/>
                        </a:tabLst>
                      </a:pPr>
                      <a:endParaRPr lang="fr-FR" sz="100" b="1" i="0" u="none" strike="noStrike" cap="none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  <a:sym typeface="Arial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1314450" algn="l"/>
                        </a:tabLst>
                      </a:pPr>
                      <a:r>
                        <a:rPr lang="fr-FR" sz="1800" b="1" i="0" u="none" strike="noStrike" cap="none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sym typeface="Arial"/>
                        </a:rPr>
                        <a:t>Comptabilité générale</a:t>
                      </a:r>
                      <a:endParaRPr lang="fr-FR" sz="1800" b="1" i="0" u="none" strike="noStrike" cap="none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  <a:sym typeface="Arial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  <a:tabLst>
                          <a:tab pos="1314450" algn="l"/>
                        </a:tabLst>
                      </a:pPr>
                      <a:endParaRPr lang="fr-FR" sz="11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  <a:tabLst>
                          <a:tab pos="1314450" algn="l"/>
                        </a:tabLst>
                      </a:pPr>
                      <a:endParaRPr lang="fr-FR" sz="11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876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1403649" y="123479"/>
            <a:ext cx="6984776" cy="792088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rtl="1"/>
            <a:r>
              <a:rPr lang="fr-FR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Contrainte 4 : Cadre juridique de la comptabilité générale des administrations publiques</a:t>
            </a:r>
            <a:endParaRPr lang="fr-FR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/>
          <a:srcRect l="32925" t="10547" r="31655" b="5782"/>
          <a:stretch>
            <a:fillRect/>
          </a:stretch>
        </p:blipFill>
        <p:spPr bwMode="auto">
          <a:xfrm>
            <a:off x="539552" y="1131591"/>
            <a:ext cx="2808312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-252536" y="4609461"/>
            <a:ext cx="4464496" cy="33855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fr-FR" sz="1600" b="1" dirty="0" smtClean="0">
                <a:latin typeface="Times New Roman" pitchFamily="18" charset="0"/>
                <a:cs typeface="Times New Roman" pitchFamily="18" charset="0"/>
              </a:rPr>
              <a:t>Normes comptables de l’Etat</a:t>
            </a:r>
            <a:endParaRPr lang="fr-FR" sz="1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3779913" y="1131591"/>
          <a:ext cx="4680520" cy="3384376"/>
        </p:xfrm>
        <a:graphic>
          <a:graphicData uri="http://schemas.openxmlformats.org/drawingml/2006/table">
            <a:tbl>
              <a:tblPr/>
              <a:tblGrid>
                <a:gridCol w="4680520"/>
              </a:tblGrid>
              <a:tr h="33843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latin typeface="Times New Roman"/>
                          <a:ea typeface="Calibri"/>
                          <a:cs typeface="Arial"/>
                        </a:rPr>
                        <a:t>Nomenclature </a:t>
                      </a:r>
                      <a:r>
                        <a:rPr lang="fr-FR" sz="1400" b="1" dirty="0" smtClean="0">
                          <a:latin typeface="Times New Roman"/>
                          <a:ea typeface="Calibri"/>
                          <a:cs typeface="Arial"/>
                        </a:rPr>
                        <a:t>comptable (expériences étrangères</a:t>
                      </a:r>
                      <a:r>
                        <a:rPr lang="fr-FR" sz="1400" b="1" baseline="0" dirty="0" smtClean="0">
                          <a:latin typeface="Times New Roman"/>
                          <a:ea typeface="Calibri"/>
                          <a:cs typeface="Arial"/>
                        </a:rPr>
                        <a:t>)</a:t>
                      </a: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304593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latin typeface="Times New Roman"/>
                          <a:ea typeface="Calibri"/>
                          <a:cs typeface="Arial"/>
                        </a:rPr>
                        <a:t>Classe 1 : Comptes de ressources à long et moyen terme</a:t>
                      </a: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latin typeface="Times New Roman"/>
                          <a:ea typeface="Calibri"/>
                          <a:cs typeface="Arial"/>
                        </a:rPr>
                        <a:t>Classe 2 : Comptes d’immobilisations</a:t>
                      </a: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latin typeface="Times New Roman"/>
                          <a:ea typeface="Calibri"/>
                          <a:cs typeface="Arial"/>
                        </a:rPr>
                        <a:t>Classe 3 : Comptes de stocks, en cours et comptes internes</a:t>
                      </a: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latin typeface="Times New Roman"/>
                          <a:ea typeface="Calibri"/>
                          <a:cs typeface="Arial"/>
                        </a:rPr>
                        <a:t>Classe 4 : Comptes de tiers</a:t>
                      </a: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latin typeface="Times New Roman"/>
                          <a:ea typeface="Calibri"/>
                          <a:cs typeface="Arial"/>
                        </a:rPr>
                        <a:t>Classe 5 : Comptes financiers</a:t>
                      </a: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latin typeface="Times New Roman"/>
                          <a:ea typeface="Calibri"/>
                          <a:cs typeface="Arial"/>
                        </a:rPr>
                        <a:t>Classe 6 : Comptes de charges</a:t>
                      </a: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latin typeface="Times New Roman"/>
                          <a:ea typeface="Calibri"/>
                          <a:cs typeface="Arial"/>
                        </a:rPr>
                        <a:t>Classe 7 : Comptes de produits</a:t>
                      </a: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latin typeface="Times New Roman"/>
                          <a:ea typeface="Calibri"/>
                          <a:cs typeface="Arial"/>
                        </a:rPr>
                        <a:t>Classe 8 : Comptes des engagements hors bilan</a:t>
                      </a: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latin typeface="Times New Roman"/>
                          <a:ea typeface="Calibri"/>
                          <a:cs typeface="Arial"/>
                        </a:rPr>
                        <a:t>Classe 9 : Comptabilité analytique budgétaire</a:t>
                      </a:r>
                      <a:endParaRPr lang="fr-F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3707904" y="4609461"/>
            <a:ext cx="4464496" cy="33855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fr-FR" sz="1600" b="1" dirty="0" smtClean="0">
                <a:latin typeface="Times New Roman" pitchFamily="18" charset="0"/>
                <a:cs typeface="Times New Roman" pitchFamily="18" charset="0"/>
              </a:rPr>
              <a:t>Plan comptable de l’Etat</a:t>
            </a:r>
            <a:endParaRPr lang="fr-FR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76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1547665" y="195486"/>
            <a:ext cx="6984776" cy="864096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rtl="1"/>
            <a:r>
              <a:rPr lang="fr-FR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Contrainte 5 : Divergences entre la nomenclature budgétaire et la nomenclature comptable</a:t>
            </a:r>
            <a:endParaRPr lang="fr-FR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Tableau 7"/>
          <p:cNvGraphicFramePr>
            <a:graphicFrameLocks noGrp="1"/>
          </p:cNvGraphicFramePr>
          <p:nvPr/>
        </p:nvGraphicFramePr>
        <p:xfrm>
          <a:off x="467545" y="1347614"/>
          <a:ext cx="8280920" cy="2926080"/>
        </p:xfrm>
        <a:graphic>
          <a:graphicData uri="http://schemas.openxmlformats.org/drawingml/2006/table">
            <a:tbl>
              <a:tblPr/>
              <a:tblGrid>
                <a:gridCol w="4470231"/>
                <a:gridCol w="146565"/>
                <a:gridCol w="3664124"/>
              </a:tblGrid>
              <a:tr h="3657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latin typeface="Times New Roman"/>
                          <a:ea typeface="Calibri"/>
                          <a:cs typeface="Arial"/>
                        </a:rPr>
                        <a:t>Nomenclature budgétaire</a:t>
                      </a:r>
                      <a:endParaRPr lang="fr-FR" sz="11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r-FR" sz="11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latin typeface="Times New Roman"/>
                          <a:ea typeface="Calibri"/>
                          <a:cs typeface="Arial"/>
                        </a:rPr>
                        <a:t>Nomenclature comptable</a:t>
                      </a:r>
                      <a:endParaRPr lang="fr-FR" sz="11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 b="1">
                          <a:latin typeface="Times New Roman"/>
                          <a:ea typeface="Calibri"/>
                          <a:cs typeface="Arial"/>
                        </a:rPr>
                        <a:t>Titre 1 : Dépenses de personnel</a:t>
                      </a:r>
                      <a:endParaRPr lang="fr-FR" sz="11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r-FR" sz="11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11112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 b="1">
                          <a:latin typeface="Times New Roman"/>
                          <a:ea typeface="Calibri"/>
                          <a:cs typeface="Arial"/>
                        </a:rPr>
                        <a:t>Charges de personnel</a:t>
                      </a:r>
                      <a:endParaRPr lang="fr-FR" sz="11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 b="1">
                          <a:latin typeface="Times New Roman"/>
                          <a:ea typeface="Calibri"/>
                          <a:cs typeface="Arial"/>
                        </a:rPr>
                        <a:t>Titre 2 : Dépenses de fonctionnement des services</a:t>
                      </a:r>
                      <a:endParaRPr lang="fr-FR" sz="11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r-FR" sz="11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11112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 b="1">
                          <a:latin typeface="Times New Roman"/>
                          <a:ea typeface="Calibri"/>
                          <a:cs typeface="Arial"/>
                        </a:rPr>
                        <a:t>Charges de gestion courantes</a:t>
                      </a:r>
                      <a:endParaRPr lang="fr-FR" sz="11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 b="1">
                          <a:latin typeface="Times New Roman"/>
                          <a:ea typeface="Calibri"/>
                          <a:cs typeface="Arial"/>
                        </a:rPr>
                        <a:t>Titre 3 : Dépenses d'investissement</a:t>
                      </a:r>
                      <a:endParaRPr lang="fr-FR" sz="11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r-FR" sz="11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11112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 b="1">
                          <a:latin typeface="Times New Roman"/>
                          <a:ea typeface="Calibri"/>
                          <a:cs typeface="Arial"/>
                        </a:rPr>
                        <a:t>Comptes d’immobilisations</a:t>
                      </a:r>
                      <a:endParaRPr lang="fr-FR" sz="11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 b="1">
                          <a:latin typeface="Times New Roman"/>
                          <a:ea typeface="Calibri"/>
                          <a:cs typeface="Arial"/>
                        </a:rPr>
                        <a:t>Titre 4 : Dépenses de transfert</a:t>
                      </a:r>
                      <a:endParaRPr lang="fr-FR" sz="11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r-FR" sz="11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11112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 b="1">
                          <a:latin typeface="Times New Roman"/>
                          <a:ea typeface="Calibri"/>
                          <a:cs typeface="Arial"/>
                        </a:rPr>
                        <a:t>Charges de transfert</a:t>
                      </a:r>
                      <a:endParaRPr lang="fr-FR" sz="11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 b="1">
                          <a:latin typeface="Times New Roman"/>
                          <a:ea typeface="Calibri"/>
                          <a:cs typeface="Arial"/>
                        </a:rPr>
                        <a:t>Titre 5 : Dette publique</a:t>
                      </a:r>
                      <a:endParaRPr lang="fr-FR" sz="11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r-FR" sz="11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1112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 b="1">
                          <a:latin typeface="Times New Roman"/>
                          <a:ea typeface="Calibri"/>
                          <a:cs typeface="Arial"/>
                        </a:rPr>
                        <a:t>Charges financières</a:t>
                      </a:r>
                      <a:endParaRPr lang="fr-FR" sz="11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 b="1">
                          <a:latin typeface="Times New Roman"/>
                          <a:ea typeface="Calibri"/>
                          <a:cs typeface="Arial"/>
                        </a:rPr>
                        <a:t>Titre 6 : Dépenses d'opérations financières</a:t>
                      </a:r>
                      <a:endParaRPr lang="fr-FR" sz="11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r-FR" sz="11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11112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latin typeface="Times New Roman"/>
                          <a:ea typeface="Calibri"/>
                          <a:cs typeface="Arial"/>
                        </a:rPr>
                        <a:t>Autres immobilisations </a:t>
                      </a:r>
                      <a:r>
                        <a:rPr lang="fr-FR" sz="1600" b="1" dirty="0" smtClean="0">
                          <a:latin typeface="Times New Roman"/>
                          <a:ea typeface="Calibri"/>
                          <a:cs typeface="Arial"/>
                        </a:rPr>
                        <a:t>financières</a:t>
                      </a:r>
                      <a:endParaRPr lang="fr-FR" sz="11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 b="1">
                          <a:latin typeface="Times New Roman"/>
                          <a:ea typeface="Calibri"/>
                          <a:cs typeface="Arial"/>
                        </a:rPr>
                        <a:t>Titre 7 : Dépenses imprévues</a:t>
                      </a:r>
                      <a:endParaRPr lang="fr-FR" sz="11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r-FR" sz="11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11112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latin typeface="Times New Roman"/>
                          <a:ea typeface="Calibri"/>
                          <a:cs typeface="Arial"/>
                        </a:rPr>
                        <a:t>Provisions pour charges</a:t>
                      </a:r>
                      <a:endParaRPr lang="fr-FR" sz="11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</a:tr>
            </a:tbl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107505" y="4465445"/>
            <a:ext cx="8928992" cy="33855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fr-FR" sz="1600" b="1" dirty="0" smtClean="0">
                <a:latin typeface="Times New Roman" pitchFamily="18" charset="0"/>
                <a:cs typeface="Times New Roman" pitchFamily="18" charset="0"/>
              </a:rPr>
              <a:t>Divergences entre la nomenclature budgétaire et la nomenclature comptable</a:t>
            </a:r>
            <a:endParaRPr lang="fr-FR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76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fr-FR" smtClean="0">
                <a:latin typeface="Times New Roman" pitchFamily="18" charset="0"/>
                <a:cs typeface="Times New Roman" pitchFamily="18" charset="0"/>
              </a:rPr>
              <a:pPr/>
              <a:t>8</a:t>
            </a:fld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1547665" y="195486"/>
            <a:ext cx="6984776" cy="864096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rtl="1"/>
            <a:r>
              <a:rPr lang="fr-FR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Contrainte 6 : Nécessité d’un système intégré de gestion budgétaire et comptable de l’Etat</a:t>
            </a:r>
            <a:endParaRPr lang="fr-FR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07505" y="4465445"/>
            <a:ext cx="2736304" cy="33855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fr-FR" sz="1600" b="1" dirty="0" smtClean="0">
                <a:latin typeface="Times New Roman" pitchFamily="18" charset="0"/>
                <a:cs typeface="Times New Roman" pitchFamily="18" charset="0"/>
              </a:rPr>
              <a:t>ERP ?</a:t>
            </a:r>
            <a:endParaRPr lang="fr-FR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 descr="ERP, Logiciels de Gestion d'Entreprise (PGI) en Algérie %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1635647"/>
            <a:ext cx="2592288" cy="2736304"/>
          </a:xfrm>
          <a:prstGeom prst="rect">
            <a:avLst/>
          </a:prstGeom>
          <a:noFill/>
        </p:spPr>
      </p:pic>
      <p:pic>
        <p:nvPicPr>
          <p:cNvPr id="31748" name="Picture 4" descr="image_infrastructure_informatiqu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1841" y="1491631"/>
            <a:ext cx="3024335" cy="2880320"/>
          </a:xfrm>
          <a:prstGeom prst="rect">
            <a:avLst/>
          </a:prstGeom>
          <a:noFill/>
        </p:spPr>
      </p:pic>
      <p:sp>
        <p:nvSpPr>
          <p:cNvPr id="11" name="ZoneTexte 10"/>
          <p:cNvSpPr txBox="1"/>
          <p:nvPr/>
        </p:nvSpPr>
        <p:spPr>
          <a:xfrm>
            <a:off x="3059832" y="4443959"/>
            <a:ext cx="3384376" cy="33855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fr-FR" sz="1600" b="1" dirty="0" smtClean="0">
                <a:latin typeface="Times New Roman" pitchFamily="18" charset="0"/>
                <a:cs typeface="Times New Roman" pitchFamily="18" charset="0"/>
              </a:rPr>
              <a:t>Infrastructures informatiques ?</a:t>
            </a:r>
            <a:endParaRPr lang="fr-FR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50" name="Picture 6" descr="Connexion filaire par ethernet : réponse aux question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2380" y="1635646"/>
            <a:ext cx="2470100" cy="2664296"/>
          </a:xfrm>
          <a:prstGeom prst="rect">
            <a:avLst/>
          </a:prstGeom>
          <a:noFill/>
        </p:spPr>
      </p:pic>
      <p:sp>
        <p:nvSpPr>
          <p:cNvPr id="12" name="ZoneTexte 11"/>
          <p:cNvSpPr txBox="1"/>
          <p:nvPr/>
        </p:nvSpPr>
        <p:spPr>
          <a:xfrm>
            <a:off x="6012161" y="4443959"/>
            <a:ext cx="3384376" cy="33855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fr-FR" sz="1600" b="1" dirty="0" smtClean="0">
                <a:latin typeface="Times New Roman" pitchFamily="18" charset="0"/>
                <a:cs typeface="Times New Roman" pitchFamily="18" charset="0"/>
              </a:rPr>
              <a:t>Connexion ?</a:t>
            </a:r>
            <a:endParaRPr lang="fr-FR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76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1475657" y="267495"/>
            <a:ext cx="6408712" cy="720080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rtl="1"/>
            <a:r>
              <a:rPr lang="fr-FR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Contrainte 7 : Elaboration du bilan d’ouverture de l’exercice 2023</a:t>
            </a:r>
            <a:endParaRPr lang="fr-FR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le bilan 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601" y="1419623"/>
            <a:ext cx="7272808" cy="30243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7876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585</Words>
  <Application>Microsoft Office PowerPoint</Application>
  <PresentationFormat>Affichage à l'écran (16:9)</PresentationFormat>
  <Paragraphs>129</Paragraphs>
  <Slides>19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4" baseType="lpstr">
      <vt:lpstr>Montserrat</vt:lpstr>
      <vt:lpstr>Arial</vt:lpstr>
      <vt:lpstr>Calibri</vt:lpstr>
      <vt:lpstr>Times New Roman</vt:lpstr>
      <vt:lpstr>Simple Light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Abdelkrim bouhouche</dc:creator>
  <cp:lastModifiedBy>CIC</cp:lastModifiedBy>
  <cp:revision>8</cp:revision>
  <dcterms:modified xsi:type="dcterms:W3CDTF">2022-12-01T08:33:46Z</dcterms:modified>
</cp:coreProperties>
</file>